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75" r:id="rId3"/>
    <p:sldId id="262" r:id="rId4"/>
    <p:sldId id="278" r:id="rId5"/>
    <p:sldId id="266" r:id="rId6"/>
    <p:sldId id="291" r:id="rId7"/>
    <p:sldId id="282" r:id="rId8"/>
    <p:sldId id="271" r:id="rId9"/>
    <p:sldId id="280" r:id="rId10"/>
    <p:sldId id="281" r:id="rId11"/>
    <p:sldId id="307" r:id="rId12"/>
    <p:sldId id="274" r:id="rId13"/>
    <p:sldId id="293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279" r:id="rId26"/>
    <p:sldId id="263" r:id="rId27"/>
  </p:sldIdLst>
  <p:sldSz cx="9144000" cy="6858000" type="screen4x3"/>
  <p:notesSz cx="6858000" cy="9144000"/>
  <p:custDataLst>
    <p:tags r:id="rId30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08">
          <p15:clr>
            <a:srgbClr val="A4A3A4"/>
          </p15:clr>
        </p15:guide>
        <p15:guide id="3" orient="horz" pos="1344">
          <p15:clr>
            <a:srgbClr val="A4A3A4"/>
          </p15:clr>
        </p15:guide>
        <p15:guide id="4" orient="horz" pos="877">
          <p15:clr>
            <a:srgbClr val="A4A3A4"/>
          </p15:clr>
        </p15:guide>
        <p15:guide id="5" orient="horz" pos="1192">
          <p15:clr>
            <a:srgbClr val="A4A3A4"/>
          </p15:clr>
        </p15:guide>
        <p15:guide id="6" orient="horz" pos="2282">
          <p15:clr>
            <a:srgbClr val="A4A3A4"/>
          </p15:clr>
        </p15:guide>
        <p15:guide id="7" orient="horz" pos="2406">
          <p15:clr>
            <a:srgbClr val="A4A3A4"/>
          </p15:clr>
        </p15:guide>
        <p15:guide id="8" orient="horz" pos="3488">
          <p15:clr>
            <a:srgbClr val="A4A3A4"/>
          </p15:clr>
        </p15:guide>
        <p15:guide id="9" pos="2880">
          <p15:clr>
            <a:srgbClr val="A4A3A4"/>
          </p15:clr>
        </p15:guide>
        <p15:guide id="10" pos="684">
          <p15:clr>
            <a:srgbClr val="A4A3A4"/>
          </p15:clr>
        </p15:guide>
        <p15:guide id="11" pos="5621">
          <p15:clr>
            <a:srgbClr val="A4A3A4"/>
          </p15:clr>
        </p15:guide>
        <p15:guide id="12" pos="338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80" autoAdjust="0"/>
    <p:restoredTop sz="94638" autoAdjust="0"/>
  </p:normalViewPr>
  <p:slideViewPr>
    <p:cSldViewPr>
      <p:cViewPr varScale="1">
        <p:scale>
          <a:sx n="78" d="100"/>
          <a:sy n="78" d="100"/>
        </p:scale>
        <p:origin x="1356" y="96"/>
      </p:cViewPr>
      <p:guideLst>
        <p:guide orient="horz" pos="2160"/>
        <p:guide orient="horz" pos="608"/>
        <p:guide orient="horz" pos="1344"/>
        <p:guide orient="horz" pos="877"/>
        <p:guide orient="horz" pos="1192"/>
        <p:guide orient="horz" pos="2282"/>
        <p:guide orient="horz" pos="2406"/>
        <p:guide orient="horz" pos="3488"/>
        <p:guide pos="2880"/>
        <p:guide pos="684"/>
        <p:guide pos="5621"/>
        <p:guide pos="33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1" d="100"/>
          <a:sy n="101" d="100"/>
        </p:scale>
        <p:origin x="2670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8A50E-F4D8-D043-ABE5-CDB530FB963D}" type="datetimeFigureOut">
              <a:rPr lang="fr-FR" smtClean="0"/>
              <a:t>09/02/2022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B4ECF-B496-3C4F-91CD-888DC6658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10063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20E9CE3-A775-4583-8C96-A903C07D762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5554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6190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4726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5285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55264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86887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04372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4584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2511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49525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3489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4154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046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6828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6431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3826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5660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77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73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979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/>
          <p:cNvGrpSpPr/>
          <p:nvPr userDrawn="1"/>
        </p:nvGrpSpPr>
        <p:grpSpPr>
          <a:xfrm>
            <a:off x="0" y="0"/>
            <a:ext cx="9146231" cy="6858000"/>
            <a:chOff x="0" y="0"/>
            <a:chExt cx="9146231" cy="6858000"/>
          </a:xfrm>
        </p:grpSpPr>
        <p:grpSp>
          <p:nvGrpSpPr>
            <p:cNvPr id="3085" name="Group 13"/>
            <p:cNvGrpSpPr>
              <a:grpSpLocks/>
            </p:cNvGrpSpPr>
            <p:nvPr userDrawn="1"/>
          </p:nvGrpSpPr>
          <p:grpSpPr bwMode="auto">
            <a:xfrm>
              <a:off x="0" y="0"/>
              <a:ext cx="9144000" cy="6858000"/>
              <a:chOff x="0" y="0"/>
              <a:chExt cx="5760" cy="4320"/>
            </a:xfrm>
          </p:grpSpPr>
          <p:sp>
            <p:nvSpPr>
              <p:cNvPr id="3081" name="Rectangle 9"/>
              <p:cNvSpPr>
                <a:spLocks noChangeArrowheads="1"/>
              </p:cNvSpPr>
              <p:nvPr userDrawn="1"/>
            </p:nvSpPr>
            <p:spPr bwMode="gray">
              <a:xfrm>
                <a:off x="0" y="0"/>
                <a:ext cx="5760" cy="432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084" name="Rectangle 12"/>
              <p:cNvSpPr>
                <a:spLocks noChangeArrowheads="1"/>
              </p:cNvSpPr>
              <p:nvPr userDrawn="1"/>
            </p:nvSpPr>
            <p:spPr bwMode="gray">
              <a:xfrm>
                <a:off x="158" y="158"/>
                <a:ext cx="5441" cy="400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pic>
          <p:nvPicPr>
            <p:cNvPr id="12" name="Image 11" descr="logo_couv_v2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5482800" y="0"/>
              <a:ext cx="3663431" cy="1393200"/>
            </a:xfrm>
            <a:prstGeom prst="rect">
              <a:avLst/>
            </a:prstGeom>
          </p:spPr>
        </p:pic>
      </p:grpSp>
      <p:sp>
        <p:nvSpPr>
          <p:cNvPr id="3074" name="Rectangle 2"/>
          <p:cNvSpPr>
            <a:spLocks noGrp="1" noChangeArrowheads="1"/>
          </p:cNvSpPr>
          <p:nvPr userDrawn="1">
            <p:ph type="ctrTitle"/>
          </p:nvPr>
        </p:nvSpPr>
        <p:spPr bwMode="white">
          <a:xfrm>
            <a:off x="1114425" y="1392238"/>
            <a:ext cx="7808913" cy="2451100"/>
          </a:xfrm>
        </p:spPr>
        <p:txBody>
          <a:bodyPr anchor="b"/>
          <a:lstStyle>
            <a:lvl1pPr>
              <a:lnSpc>
                <a:spcPct val="8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 userDrawn="1">
            <p:ph type="subTitle" idx="1"/>
          </p:nvPr>
        </p:nvSpPr>
        <p:spPr bwMode="white">
          <a:xfrm>
            <a:off x="1114425" y="3898900"/>
            <a:ext cx="7808913" cy="2698750"/>
          </a:xfrm>
        </p:spPr>
        <p:txBody>
          <a:bodyPr/>
          <a:lstStyle>
            <a:lvl1pPr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9" name="Espace réservé de la date 8"/>
          <p:cNvSpPr>
            <a:spLocks noGrp="1"/>
          </p:cNvSpPr>
          <p:nvPr userDrawn="1">
            <p:ph type="dt" sz="half" idx="10"/>
          </p:nvPr>
        </p:nvSpPr>
        <p:spPr>
          <a:xfrm>
            <a:off x="1331913" y="6526212"/>
            <a:ext cx="1008062" cy="3333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721A2DA1-7E35-764A-A7E1-72E12269BA0A}" type="datetime1">
              <a:rPr lang="fr-FR" smtClean="0"/>
              <a:t>09/02/2022</a:t>
            </a:fld>
            <a:r>
              <a:rPr lang="fr-FR"/>
              <a:t> -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 userDrawn="1">
            <p:ph type="sldNum" sz="quarter" idx="11"/>
          </p:nvPr>
        </p:nvSpPr>
        <p:spPr>
          <a:xfrm>
            <a:off x="1085850" y="6524625"/>
            <a:ext cx="246063" cy="3333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36A3A96-33CD-441D-BDBF-847BE42C5B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 userDrawn="1">
            <p:ph type="ftr" sz="quarter" idx="12"/>
          </p:nvPr>
        </p:nvSpPr>
        <p:spPr>
          <a:xfrm>
            <a:off x="2395538" y="6524625"/>
            <a:ext cx="6527800" cy="334962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r-FR"/>
              <a:t>TITRE DU DOCUMENT</a:t>
            </a:r>
          </a:p>
        </p:txBody>
      </p:sp>
      <p:pic>
        <p:nvPicPr>
          <p:cNvPr id="14" name="Image 13" descr="_logo_UPS_UVSQ_1b_cmj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-1015"/>
            <a:ext cx="2235448" cy="13538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043608" y="1117656"/>
            <a:ext cx="7837488" cy="1015200"/>
          </a:xfrm>
        </p:spPr>
        <p:txBody>
          <a:bodyPr anchor="b" anchorCtr="0"/>
          <a:lstStyle>
            <a:lvl1pPr>
              <a:defRPr sz="31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3" name="Espace réservé du contenu 2"/>
          <p:cNvSpPr>
            <a:spLocks noGrp="1"/>
          </p:cNvSpPr>
          <p:nvPr userDrawn="1">
            <p:ph idx="1"/>
          </p:nvPr>
        </p:nvSpPr>
        <p:spPr>
          <a:xfrm>
            <a:off x="1043608" y="2984400"/>
            <a:ext cx="7837488" cy="3322800"/>
          </a:xfrm>
        </p:spPr>
        <p:txBody>
          <a:bodyPr/>
          <a:lstStyle>
            <a:lvl1pPr>
              <a:spcBef>
                <a:spcPts val="0"/>
              </a:spcBef>
              <a:spcAft>
                <a:spcPts val="792"/>
              </a:spcAft>
              <a:buFont typeface="Arial" pitchFamily="34" charset="0"/>
              <a:buNone/>
              <a:defRPr sz="2200">
                <a:solidFill>
                  <a:srgbClr val="0092BB"/>
                </a:solidFill>
              </a:defRPr>
            </a:lvl1pPr>
            <a:lvl2pPr>
              <a:spcBef>
                <a:spcPts val="0"/>
              </a:spcBef>
              <a:spcAft>
                <a:spcPts val="792"/>
              </a:spcAft>
              <a:buNone/>
              <a:defRPr sz="2200">
                <a:solidFill>
                  <a:srgbClr val="0092BB"/>
                </a:solidFill>
              </a:defRPr>
            </a:lvl2pPr>
            <a:lvl3pPr marL="0" indent="0">
              <a:spcBef>
                <a:spcPts val="0"/>
              </a:spcBef>
              <a:spcAft>
                <a:spcPts val="792"/>
              </a:spcAft>
              <a:buFont typeface="Arial" pitchFamily="34" charset="0"/>
              <a:buNone/>
              <a:tabLst/>
              <a:defRPr sz="2200" baseline="0">
                <a:solidFill>
                  <a:srgbClr val="0092BB"/>
                </a:solidFill>
              </a:defRPr>
            </a:lvl3pPr>
            <a:lvl4pPr marL="0" indent="0">
              <a:spcBef>
                <a:spcPts val="0"/>
              </a:spcBef>
              <a:spcAft>
                <a:spcPts val="792"/>
              </a:spcAft>
              <a:buFont typeface="Arial" pitchFamily="34" charset="0"/>
              <a:buNone/>
              <a:defRPr sz="2200">
                <a:solidFill>
                  <a:srgbClr val="0092BB"/>
                </a:solidFill>
              </a:defRPr>
            </a:lvl4pPr>
            <a:lvl5pPr marL="0" indent="0">
              <a:spcBef>
                <a:spcPts val="0"/>
              </a:spcBef>
              <a:spcAft>
                <a:spcPts val="792"/>
              </a:spcAft>
              <a:buFont typeface="Arial" pitchFamily="34" charset="0"/>
              <a:buNone/>
              <a:defRPr sz="2200">
                <a:solidFill>
                  <a:srgbClr val="0092BB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2"/>
            <a:r>
              <a:rPr lang="fr-FR" dirty="0"/>
              <a:t>Chapitre 1</a:t>
            </a:r>
          </a:p>
          <a:p>
            <a:pPr lvl="2"/>
            <a:r>
              <a:rPr lang="fr-FR" dirty="0"/>
              <a:t>Chapitre 2</a:t>
            </a:r>
          </a:p>
          <a:p>
            <a:pPr lvl="2"/>
            <a:r>
              <a:rPr lang="fr-FR" dirty="0"/>
              <a:t>Chapitre 3</a:t>
            </a:r>
          </a:p>
          <a:p>
            <a:pPr lvl="2"/>
            <a:r>
              <a:rPr lang="fr-FR" dirty="0"/>
              <a:t>Chapitre 4</a:t>
            </a:r>
          </a:p>
        </p:txBody>
      </p:sp>
      <p:sp>
        <p:nvSpPr>
          <p:cNvPr id="12" name="Espace réservé de la date 11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C1F4D694-89BB-5741-B3B9-FCF2DD99A51F}" type="datetime1">
              <a:rPr lang="fr-FR" smtClean="0"/>
              <a:t>09/02/2022</a:t>
            </a:fld>
            <a:r>
              <a:rPr lang="fr-FR"/>
              <a:t> -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36A3A96-33CD-441D-BDBF-847BE42C5B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r-FR"/>
              <a:t>TITRE DU DOCUMENT</a:t>
            </a:r>
          </a:p>
        </p:txBody>
      </p:sp>
      <p:sp>
        <p:nvSpPr>
          <p:cNvPr id="4" name="ZoneTexte 3"/>
          <p:cNvSpPr txBox="1"/>
          <p:nvPr userDrawn="1"/>
        </p:nvSpPr>
        <p:spPr>
          <a:xfrm>
            <a:off x="8853117" y="27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e 21"/>
          <p:cNvGrpSpPr/>
          <p:nvPr userDrawn="1"/>
        </p:nvGrpSpPr>
        <p:grpSpPr>
          <a:xfrm>
            <a:off x="0" y="0"/>
            <a:ext cx="9147772" cy="6858000"/>
            <a:chOff x="0" y="0"/>
            <a:chExt cx="9147772" cy="6858000"/>
          </a:xfrm>
        </p:grpSpPr>
        <p:grpSp>
          <p:nvGrpSpPr>
            <p:cNvPr id="16" name="Group 14"/>
            <p:cNvGrpSpPr>
              <a:grpSpLocks/>
            </p:cNvGrpSpPr>
            <p:nvPr userDrawn="1"/>
          </p:nvGrpSpPr>
          <p:grpSpPr bwMode="auto">
            <a:xfrm>
              <a:off x="0" y="0"/>
              <a:ext cx="9144000" cy="6858000"/>
              <a:chOff x="0" y="0"/>
              <a:chExt cx="5760" cy="4320"/>
            </a:xfrm>
          </p:grpSpPr>
          <p:sp>
            <p:nvSpPr>
              <p:cNvPr id="18" name="Rectangle 3"/>
              <p:cNvSpPr>
                <a:spLocks noChangeArrowheads="1"/>
              </p:cNvSpPr>
              <p:nvPr userDrawn="1"/>
            </p:nvSpPr>
            <p:spPr bwMode="gray">
              <a:xfrm>
                <a:off x="0" y="0"/>
                <a:ext cx="5760" cy="432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9" name="Rectangle 6"/>
              <p:cNvSpPr>
                <a:spLocks noChangeArrowheads="1"/>
              </p:cNvSpPr>
              <p:nvPr userDrawn="1"/>
            </p:nvSpPr>
            <p:spPr bwMode="gray">
              <a:xfrm>
                <a:off x="158" y="158"/>
                <a:ext cx="5441" cy="4001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pic>
          <p:nvPicPr>
            <p:cNvPr id="20" name="Image 19" descr="logo_sommaire_v2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545600" y="10800"/>
              <a:ext cx="1602172" cy="954000"/>
            </a:xfrm>
            <a:prstGeom prst="rect">
              <a:avLst/>
            </a:prstGeom>
          </p:spPr>
        </p:pic>
      </p:grpSp>
      <p:sp>
        <p:nvSpPr>
          <p:cNvPr id="3074" name="Rectangle 2"/>
          <p:cNvSpPr>
            <a:spLocks noGrp="1" noChangeArrowheads="1"/>
          </p:cNvSpPr>
          <p:nvPr userDrawn="1">
            <p:ph type="ctrTitle"/>
          </p:nvPr>
        </p:nvSpPr>
        <p:spPr bwMode="white">
          <a:xfrm>
            <a:off x="1087200" y="1915200"/>
            <a:ext cx="7840800" cy="856800"/>
          </a:xfrm>
        </p:spPr>
        <p:txBody>
          <a:bodyPr anchor="b"/>
          <a:lstStyle>
            <a:lvl1pPr>
              <a:lnSpc>
                <a:spcPct val="85000"/>
              </a:lnSpc>
              <a:defRPr sz="31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 userDrawn="1">
            <p:ph type="subTitle" idx="1"/>
          </p:nvPr>
        </p:nvSpPr>
        <p:spPr bwMode="white">
          <a:xfrm>
            <a:off x="1087200" y="2822400"/>
            <a:ext cx="7840800" cy="3488400"/>
          </a:xfrm>
        </p:spPr>
        <p:txBody>
          <a:bodyPr/>
          <a:lstStyle>
            <a:lvl1pPr>
              <a:defRPr sz="22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12" name="Espace réservé de la date 11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AA656FC5-E86C-B142-8D98-8CB99BA85C05}" type="datetime1">
              <a:rPr lang="fr-FR" smtClean="0"/>
              <a:t>09/02/2022</a:t>
            </a:fld>
            <a:r>
              <a:rPr lang="fr-FR"/>
              <a:t> -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36A3A96-33CD-441D-BDBF-847BE42C5B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TITRE DU DOCUMENT</a:t>
            </a:r>
          </a:p>
        </p:txBody>
      </p:sp>
      <p:sp>
        <p:nvSpPr>
          <p:cNvPr id="21" name="Espace réservé du texte 20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087200" y="615600"/>
            <a:ext cx="7840800" cy="1522800"/>
          </a:xfrm>
        </p:spPr>
        <p:txBody>
          <a:bodyPr anchor="b" anchorCtr="0"/>
          <a:lstStyle>
            <a:lvl1pPr>
              <a:defRPr sz="94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dirty="0"/>
              <a:t>1</a:t>
            </a:r>
          </a:p>
        </p:txBody>
      </p:sp>
      <p:pic>
        <p:nvPicPr>
          <p:cNvPr id="15" name="Image 14" descr="_logo_UPS_UVSQ_1b_cmj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247" y="121793"/>
            <a:ext cx="1418241" cy="8589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erni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e 15"/>
          <p:cNvGrpSpPr/>
          <p:nvPr userDrawn="1"/>
        </p:nvGrpSpPr>
        <p:grpSpPr>
          <a:xfrm>
            <a:off x="0" y="0"/>
            <a:ext cx="9146231" cy="6858000"/>
            <a:chOff x="0" y="0"/>
            <a:chExt cx="9146231" cy="6858000"/>
          </a:xfrm>
        </p:grpSpPr>
        <p:grpSp>
          <p:nvGrpSpPr>
            <p:cNvPr id="3" name="Group 13"/>
            <p:cNvGrpSpPr>
              <a:grpSpLocks/>
            </p:cNvGrpSpPr>
            <p:nvPr userDrawn="1"/>
          </p:nvGrpSpPr>
          <p:grpSpPr bwMode="auto">
            <a:xfrm>
              <a:off x="0" y="0"/>
              <a:ext cx="9144000" cy="6858000"/>
              <a:chOff x="0" y="0"/>
              <a:chExt cx="5760" cy="4320"/>
            </a:xfrm>
          </p:grpSpPr>
          <p:sp>
            <p:nvSpPr>
              <p:cNvPr id="3081" name="Rectangle 9"/>
              <p:cNvSpPr>
                <a:spLocks noChangeArrowheads="1"/>
              </p:cNvSpPr>
              <p:nvPr userDrawn="1"/>
            </p:nvSpPr>
            <p:spPr bwMode="gray">
              <a:xfrm>
                <a:off x="0" y="0"/>
                <a:ext cx="5760" cy="432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084" name="Rectangle 12"/>
              <p:cNvSpPr>
                <a:spLocks noChangeArrowheads="1"/>
              </p:cNvSpPr>
              <p:nvPr userDrawn="1"/>
            </p:nvSpPr>
            <p:spPr bwMode="gray">
              <a:xfrm>
                <a:off x="158" y="158"/>
                <a:ext cx="5441" cy="400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pic>
          <p:nvPicPr>
            <p:cNvPr id="15" name="Image 14" descr="logo_couv_v2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5482800" y="0"/>
              <a:ext cx="3663431" cy="1393200"/>
            </a:xfrm>
            <a:prstGeom prst="rect">
              <a:avLst/>
            </a:prstGeom>
          </p:spPr>
        </p:pic>
      </p:grpSp>
      <p:sp>
        <p:nvSpPr>
          <p:cNvPr id="3074" name="Rectangle 2"/>
          <p:cNvSpPr>
            <a:spLocks noGrp="1" noChangeArrowheads="1"/>
          </p:cNvSpPr>
          <p:nvPr userDrawn="1">
            <p:ph type="ctrTitle"/>
          </p:nvPr>
        </p:nvSpPr>
        <p:spPr bwMode="white">
          <a:xfrm>
            <a:off x="252000" y="1396800"/>
            <a:ext cx="8676000" cy="4050000"/>
          </a:xfrm>
        </p:spPr>
        <p:txBody>
          <a:bodyPr anchor="ctr" anchorCtr="0"/>
          <a:lstStyle>
            <a:lvl1pPr algn="ctr">
              <a:lnSpc>
                <a:spcPct val="8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 userDrawn="1">
            <p:ph type="subTitle" idx="1"/>
          </p:nvPr>
        </p:nvSpPr>
        <p:spPr bwMode="white">
          <a:xfrm>
            <a:off x="252000" y="6143644"/>
            <a:ext cx="8637618" cy="454006"/>
          </a:xfrm>
        </p:spPr>
        <p:txBody>
          <a:bodyPr/>
          <a:lstStyle>
            <a:lvl1pPr algn="ctr"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12" name="Espace réservé de la date 11"/>
          <p:cNvSpPr>
            <a:spLocks noGrp="1"/>
          </p:cNvSpPr>
          <p:nvPr userDrawn="1">
            <p:ph type="dt" sz="half" idx="10"/>
          </p:nvPr>
        </p:nvSpPr>
        <p:spPr>
          <a:xfrm>
            <a:off x="1331913" y="6524625"/>
            <a:ext cx="1008062" cy="3333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69215957-0DD8-674F-914A-FD90DF4854F8}" type="datetime1">
              <a:rPr lang="fr-FR" smtClean="0"/>
              <a:t>09/02/2022</a:t>
            </a:fld>
            <a:r>
              <a:rPr lang="fr-FR"/>
              <a:t> -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 userDrawn="1">
            <p:ph type="sldNum" sz="quarter" idx="11"/>
          </p:nvPr>
        </p:nvSpPr>
        <p:spPr>
          <a:xfrm>
            <a:off x="1085850" y="6523038"/>
            <a:ext cx="246063" cy="3333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36A3A96-33CD-441D-BDBF-847BE42C5B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 userDrawn="1">
            <p:ph type="ftr" sz="quarter" idx="12"/>
          </p:nvPr>
        </p:nvSpPr>
        <p:spPr>
          <a:xfrm>
            <a:off x="2395538" y="6523038"/>
            <a:ext cx="6527800" cy="334962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r-FR"/>
              <a:t>TITRE DU DOCUMENT</a:t>
            </a:r>
          </a:p>
        </p:txBody>
      </p:sp>
      <p:pic>
        <p:nvPicPr>
          <p:cNvPr id="2" name="Image 1" descr="_logo_UPS_UVSQ_1b_cmj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-1015"/>
            <a:ext cx="2235448" cy="13538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85850" y="2132856"/>
            <a:ext cx="7837488" cy="863600"/>
          </a:xfrm>
        </p:spPr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3pPr marL="180975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lvl3pPr>
            <a:lvl4pPr marL="182563" indent="0">
              <a:buFont typeface="Arial"/>
              <a:buNone/>
              <a:defRPr/>
            </a:lvl4pPr>
            <a:lvl5pPr marL="469900" indent="-285750">
              <a:buFont typeface="Arial"/>
              <a:buChar char="•"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Premier niveau de puces</a:t>
            </a:r>
          </a:p>
          <a:p>
            <a:pPr marL="466725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fr-FR" dirty="0"/>
              <a:t>Second niveau de puces</a:t>
            </a:r>
          </a:p>
          <a:p>
            <a:pPr lvl="3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883036-DF04-4B4D-9224-561C8AEBECDD}" type="datetime1">
              <a:rPr lang="fr-FR" smtClean="0"/>
              <a:t>09/02/2022</a:t>
            </a:fld>
            <a:r>
              <a:rPr lang="fr-FR"/>
              <a:t> -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TITRE DU DOCUMENT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FA586-79D9-493E-9ED4-6B80D611E5F8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>
          <a:xfrm>
            <a:off x="1076880" y="1052736"/>
            <a:ext cx="7822800" cy="939600"/>
          </a:xfrm>
          <a:solidFill>
            <a:schemeClr val="accent5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85850" y="419144"/>
            <a:ext cx="5216400" cy="705600"/>
          </a:xfrm>
        </p:spPr>
        <p:txBody>
          <a:bodyPr anchor="b" anchorCtr="0"/>
          <a:lstStyle>
            <a:lvl1pPr>
              <a:lnSpc>
                <a:spcPts val="2700"/>
              </a:lnSpc>
              <a:defRPr/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85850" y="1260000"/>
            <a:ext cx="3992400" cy="5047200"/>
          </a:xfrm>
        </p:spPr>
        <p:txBody>
          <a:bodyPr/>
          <a:lstStyle>
            <a:lvl3pPr marL="466725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Premier niveau de puces</a:t>
            </a:r>
          </a:p>
          <a:p>
            <a:pPr marL="466725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fr-FR" dirty="0"/>
              <a:t>Second niveau de puces</a:t>
            </a:r>
          </a:p>
          <a:p>
            <a:pPr lvl="3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E558FA-7730-8340-9F1C-880A4A50DED3}" type="datetime1">
              <a:rPr lang="fr-FR" smtClean="0"/>
              <a:t>09/02/2022</a:t>
            </a:fld>
            <a:r>
              <a:rPr lang="fr-FR"/>
              <a:t> -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TITRE DU DOCUMENT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FA586-79D9-493E-9ED4-6B80D611E5F8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7" name="Espace réservé pour une image  7"/>
          <p:cNvSpPr>
            <a:spLocks noGrp="1"/>
          </p:cNvSpPr>
          <p:nvPr>
            <p:ph type="pic" sz="quarter" idx="13" hasCustomPrompt="1"/>
          </p:nvPr>
        </p:nvSpPr>
        <p:spPr>
          <a:xfrm>
            <a:off x="5364000" y="1893600"/>
            <a:ext cx="3524400" cy="1731600"/>
          </a:xfrm>
          <a:solidFill>
            <a:schemeClr val="accent5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4" hasCustomPrompt="1"/>
          </p:nvPr>
        </p:nvSpPr>
        <p:spPr>
          <a:xfrm>
            <a:off x="5364000" y="3808800"/>
            <a:ext cx="3524400" cy="1731600"/>
          </a:xfrm>
          <a:solidFill>
            <a:schemeClr val="accent5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085850" y="2133600"/>
            <a:ext cx="783748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1085850" y="2997200"/>
            <a:ext cx="7837488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1331913" y="6305550"/>
            <a:ext cx="1008062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 b="1">
                <a:solidFill>
                  <a:schemeClr val="accent1"/>
                </a:solidFill>
              </a:defRPr>
            </a:lvl1pPr>
          </a:lstStyle>
          <a:p>
            <a:fld id="{685EFB30-0578-7745-93AA-7094800F4A06}" type="datetime1">
              <a:rPr lang="fr-FR" smtClean="0"/>
              <a:t>09/02/2022</a:t>
            </a:fld>
            <a:r>
              <a:rPr lang="fr-FR"/>
              <a:t> </a:t>
            </a:r>
            <a:r>
              <a:rPr lang="fr-FR" dirty="0"/>
              <a:t>-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395538" y="6303963"/>
            <a:ext cx="6527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 b="1">
                <a:solidFill>
                  <a:schemeClr val="accent1"/>
                </a:solidFill>
              </a:defRPr>
            </a:lvl1pPr>
          </a:lstStyle>
          <a:p>
            <a:r>
              <a:rPr lang="fr-FR"/>
              <a:t>TITRE DU DOCUMENT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1085850" y="6303963"/>
            <a:ext cx="24606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 b="1">
                <a:solidFill>
                  <a:schemeClr val="accent1"/>
                </a:solidFill>
              </a:defRPr>
            </a:lvl1pPr>
          </a:lstStyle>
          <a:p>
            <a:fld id="{036A3A96-33CD-441D-BDBF-847BE42C5BE6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3" name="Image 2" descr="pourfond_PPT.eps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2975"/>
            <a:ext cx="9180511" cy="690845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8" r:id="rId2"/>
    <p:sldLayoutId id="2147483686" r:id="rId3"/>
    <p:sldLayoutId id="2147483687" r:id="rId4"/>
    <p:sldLayoutId id="2147483654" r:id="rId5"/>
    <p:sldLayoutId id="2147483684" r:id="rId6"/>
  </p:sldLayoutIdLst>
  <p:hf hdr="0"/>
  <p:txStyles>
    <p:titleStyle>
      <a:lvl1pPr algn="l" rtl="0" fontAlgn="base">
        <a:lnSpc>
          <a:spcPct val="10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  <a:ea typeface="+mn-ea"/>
          <a:cs typeface="+mn-cs"/>
        </a:defRPr>
      </a:lvl1pPr>
      <a:lvl2pPr marL="179388" indent="-1778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bg2"/>
          </a:solidFill>
          <a:latin typeface="+mn-lt"/>
        </a:defRPr>
      </a:lvl2pPr>
      <a:lvl3pPr marL="180975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3pPr>
      <a:lvl4pPr marL="182563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4pPr>
      <a:lvl5pPr marL="184150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5pPr>
      <a:lvl6pPr marL="641350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6pPr>
      <a:lvl7pPr marL="1098550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7pPr>
      <a:lvl8pPr marL="1555750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8pPr>
      <a:lvl9pPr marL="2012950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vsq.fr/licence-llcer-parcours-espagnol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Présentation du parcours espagnol</a:t>
            </a:r>
            <a:br>
              <a:rPr lang="fr-FR" dirty="0"/>
            </a:br>
            <a:r>
              <a:rPr lang="fr-FR" dirty="0"/>
              <a:t>Licence L.L.C.E.R., </a:t>
            </a:r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</a:t>
            </a:r>
            <a:r>
              <a:rPr lang="fr-FR" dirty="0"/>
              <a:t>année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Journée Portes Ouvertes</a:t>
            </a:r>
          </a:p>
          <a:p>
            <a:r>
              <a:rPr lang="fr-FR" dirty="0" smtClean="0"/>
              <a:t>12 </a:t>
            </a:r>
            <a:r>
              <a:rPr lang="fr-FR" dirty="0"/>
              <a:t>février </a:t>
            </a:r>
            <a:r>
              <a:rPr lang="fr-FR" dirty="0" smtClean="0"/>
              <a:t>2022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57C7-C17A-8A47-856B-C84CE5DB797D}" type="datetime1">
              <a:rPr lang="fr-FR" smtClean="0"/>
              <a:t>09/02/2022</a:t>
            </a:fld>
            <a:r>
              <a:rPr lang="fr-FR"/>
              <a:t> -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6A3A96-33CD-441D-BDBF-847BE42C5BE6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DU DOCUMENT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83036-DF04-4B4D-9224-561C8AEBECDD}" type="datetime1">
              <a:rPr lang="fr-FR" smtClean="0"/>
              <a:t>09/02/2022</a:t>
            </a:fld>
            <a:r>
              <a:rPr lang="fr-FR"/>
              <a:t> -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DU DOCUMENT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A586-79D9-493E-9ED4-6B80D611E5F8}" type="slidenum">
              <a:rPr lang="fr-FR" smtClean="0"/>
              <a:pPr/>
              <a:t>10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8C3D10C-09F1-460F-B49F-6C7E6241CE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4109"/>
            <a:ext cx="9144000" cy="3089782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187624" y="620688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Gros plan sur les deux parcours possibles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981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104CB7-6AAC-4EEE-9373-5741A40BFE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Pour plus d’informations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47F67F-FB9D-4028-AAB8-FD23309799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https://www.uvsq.fr/licence-llcer-parcours-espagnol</a:t>
            </a:r>
            <a:endParaRPr lang="fr-FR" dirty="0"/>
          </a:p>
          <a:p>
            <a:endParaRPr lang="fr-FR" dirty="0"/>
          </a:p>
          <a:p>
            <a:r>
              <a:rPr lang="fr-FR" u="sng" dirty="0"/>
              <a:t>https://www.ieci.uvsq.fr/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12422F4-50D5-4158-AAC5-34046AF74A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49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15616" y="1710000"/>
            <a:ext cx="7840800" cy="856800"/>
          </a:xfrm>
        </p:spPr>
        <p:txBody>
          <a:bodyPr/>
          <a:lstStyle/>
          <a:p>
            <a:r>
              <a:rPr lang="fr-FR" dirty="0"/>
              <a:t>Vos contacts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15616" y="2499632"/>
            <a:ext cx="7840800" cy="34884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Directeur du parcours espagnol : Marc </a:t>
            </a:r>
            <a:r>
              <a:rPr lang="fr-FR" dirty="0" err="1"/>
              <a:t>Zuili</a:t>
            </a:r>
            <a:endParaRPr lang="fr-FR" dirty="0"/>
          </a:p>
          <a:p>
            <a:pPr marL="357188"/>
            <a:r>
              <a:rPr lang="fr-FR" dirty="0">
                <a:solidFill>
                  <a:schemeClr val="accent3"/>
                </a:solidFill>
              </a:rPr>
              <a:t>marc.zuili@uvsq.fr, bureau 507 (Vauban)</a:t>
            </a:r>
          </a:p>
          <a:p>
            <a:endParaRPr lang="fr-FR" dirty="0">
              <a:solidFill>
                <a:schemeClr val="accent3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3"/>
                </a:solidFill>
              </a:rPr>
              <a:t>Directeur des études de </a:t>
            </a:r>
            <a:r>
              <a:rPr lang="fr-FR" dirty="0" smtClean="0">
                <a:solidFill>
                  <a:schemeClr val="accent3"/>
                </a:solidFill>
              </a:rPr>
              <a:t>L1 à partir de septembre 2022 : </a:t>
            </a:r>
            <a:r>
              <a:rPr lang="fr-FR" dirty="0" smtClean="0"/>
              <a:t>Évelyne </a:t>
            </a:r>
            <a:r>
              <a:rPr lang="fr-FR" dirty="0" err="1" smtClean="0"/>
              <a:t>Seigneury</a:t>
            </a:r>
            <a:endParaRPr lang="fr-FR" dirty="0">
              <a:solidFill>
                <a:schemeClr val="accent3"/>
              </a:solidFill>
            </a:endParaRPr>
          </a:p>
          <a:p>
            <a:r>
              <a:rPr lang="fr-FR" dirty="0" smtClean="0">
                <a:solidFill>
                  <a:schemeClr val="accent3"/>
                </a:solidFill>
              </a:rPr>
              <a:t>    evelyne.seigneury@uvsq.fr</a:t>
            </a:r>
            <a:r>
              <a:rPr lang="fr-FR" dirty="0">
                <a:solidFill>
                  <a:schemeClr val="accent3"/>
                </a:solidFill>
              </a:rPr>
              <a:t>, bureau 507 (Vauban) </a:t>
            </a:r>
          </a:p>
          <a:p>
            <a:endParaRPr lang="fr-FR" dirty="0">
              <a:solidFill>
                <a:schemeClr val="accent3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3"/>
                </a:solidFill>
              </a:rPr>
              <a:t>Gestionnaire de scolarité: Séverine </a:t>
            </a:r>
            <a:r>
              <a:rPr lang="fr-FR" dirty="0" err="1">
                <a:solidFill>
                  <a:schemeClr val="accent3"/>
                </a:solidFill>
              </a:rPr>
              <a:t>Grelard</a:t>
            </a:r>
            <a:endParaRPr lang="fr-FR" dirty="0">
              <a:solidFill>
                <a:schemeClr val="accent3"/>
              </a:solidFill>
            </a:endParaRPr>
          </a:p>
          <a:p>
            <a:pPr marL="357188"/>
            <a:r>
              <a:rPr lang="fr-FR" dirty="0" err="1">
                <a:solidFill>
                  <a:schemeClr val="accent3"/>
                </a:solidFill>
              </a:rPr>
              <a:t>severine.grelard@uvsq.fr</a:t>
            </a:r>
            <a:r>
              <a:rPr lang="fr-FR" dirty="0">
                <a:solidFill>
                  <a:schemeClr val="accent3"/>
                </a:solidFill>
              </a:rPr>
              <a:t>, bureau 409 </a:t>
            </a:r>
            <a:r>
              <a:rPr lang="fr-FR" dirty="0"/>
              <a:t>(Vauban)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332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Poursuite d’études et débouchés</a:t>
            </a: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087200" y="2822400"/>
            <a:ext cx="7840800" cy="34884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925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087200" y="2822400"/>
            <a:ext cx="7840800" cy="3488400"/>
          </a:xfrm>
        </p:spPr>
        <p:txBody>
          <a:bodyPr/>
          <a:lstStyle/>
          <a:p>
            <a:pPr lvl="4"/>
            <a:r>
              <a:rPr lang="fr-FR" sz="2400" dirty="0">
                <a:solidFill>
                  <a:schemeClr val="bg1"/>
                </a:solidFill>
              </a:rPr>
              <a:t>Bibliothécaire</a:t>
            </a:r>
            <a:endParaRPr lang="fr-FR" sz="3200" dirty="0">
              <a:solidFill>
                <a:schemeClr val="bg1"/>
              </a:solidFill>
            </a:endParaRPr>
          </a:p>
          <a:p>
            <a:pPr lvl="4"/>
            <a:r>
              <a:rPr lang="fr-FR" sz="2400" dirty="0">
                <a:solidFill>
                  <a:schemeClr val="bg1"/>
                </a:solidFill>
              </a:rPr>
              <a:t>Conservateur </a:t>
            </a:r>
            <a:endParaRPr lang="fr-FR" sz="3200" dirty="0">
              <a:solidFill>
                <a:schemeClr val="bg1"/>
              </a:solidFill>
            </a:endParaRPr>
          </a:p>
          <a:p>
            <a:pPr lvl="4"/>
            <a:r>
              <a:rPr lang="fr-FR" sz="2400" dirty="0">
                <a:solidFill>
                  <a:schemeClr val="bg1"/>
                </a:solidFill>
              </a:rPr>
              <a:t>Documentaliste</a:t>
            </a:r>
            <a:endParaRPr lang="fr-FR" sz="3200" dirty="0">
              <a:solidFill>
                <a:schemeClr val="bg1"/>
              </a:solidFill>
            </a:endParaRPr>
          </a:p>
          <a:p>
            <a:pPr lvl="4"/>
            <a:r>
              <a:rPr lang="fr-FR" sz="2400" dirty="0">
                <a:solidFill>
                  <a:schemeClr val="bg1"/>
                </a:solidFill>
              </a:rPr>
              <a:t>Editeur</a:t>
            </a:r>
            <a:endParaRPr lang="fr-FR" sz="3200" dirty="0">
              <a:solidFill>
                <a:schemeClr val="bg1"/>
              </a:solidFill>
            </a:endParaRPr>
          </a:p>
          <a:p>
            <a:pPr lvl="4"/>
            <a:r>
              <a:rPr lang="fr-FR" sz="2400" dirty="0">
                <a:solidFill>
                  <a:schemeClr val="bg1"/>
                </a:solidFill>
              </a:rPr>
              <a:t>Ministère de la Culture</a:t>
            </a:r>
            <a:endParaRPr lang="fr-FR" sz="3200" dirty="0">
              <a:solidFill>
                <a:schemeClr val="bg1"/>
              </a:solidFill>
            </a:endParaRPr>
          </a:p>
          <a:p>
            <a:pPr lvl="4"/>
            <a:r>
              <a:rPr lang="fr-FR" sz="2400" dirty="0">
                <a:solidFill>
                  <a:schemeClr val="bg1"/>
                </a:solidFill>
              </a:rPr>
              <a:t>Collectivités territoriales et locales</a:t>
            </a:r>
            <a:endParaRPr lang="fr-FR" sz="3200" dirty="0">
              <a:solidFill>
                <a:schemeClr val="bg1"/>
              </a:solidFill>
            </a:endParaRPr>
          </a:p>
          <a:p>
            <a:pPr lvl="4"/>
            <a:r>
              <a:rPr lang="fr-FR" sz="2400" dirty="0">
                <a:solidFill>
                  <a:schemeClr val="bg1"/>
                </a:solidFill>
              </a:rPr>
              <a:t>Libraire</a:t>
            </a:r>
            <a:endParaRPr lang="fr-FR" sz="3200" dirty="0">
              <a:solidFill>
                <a:schemeClr val="bg1"/>
              </a:solidFill>
            </a:endParaRPr>
          </a:p>
          <a:p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5000" dirty="0"/>
              <a:t>Arts et Culture</a:t>
            </a:r>
          </a:p>
        </p:txBody>
      </p:sp>
    </p:spTree>
    <p:extLst>
      <p:ext uri="{BB962C8B-B14F-4D97-AF65-F5344CB8AC3E}">
        <p14:creationId xmlns:p14="http://schemas.microsoft.com/office/powerpoint/2010/main" val="12784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087200" y="2822400"/>
            <a:ext cx="7840800" cy="3488400"/>
          </a:xfrm>
        </p:spPr>
        <p:txBody>
          <a:bodyPr/>
          <a:lstStyle/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Acheteur international</a:t>
            </a:r>
            <a:endParaRPr lang="fr-FR" sz="3200" dirty="0">
              <a:solidFill>
                <a:schemeClr val="bg1"/>
              </a:solidFill>
            </a:endParaRP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Assistant / Commercial import-export</a:t>
            </a:r>
            <a:endParaRPr lang="fr-FR" sz="3200" dirty="0">
              <a:solidFill>
                <a:schemeClr val="bg1"/>
              </a:solidFill>
            </a:endParaRP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Chargé de clientèle internationale</a:t>
            </a:r>
            <a:endParaRPr lang="fr-FR" sz="3200" dirty="0">
              <a:solidFill>
                <a:schemeClr val="bg1"/>
              </a:solidFill>
            </a:endParaRP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Logisticien</a:t>
            </a:r>
            <a:endParaRPr lang="fr-FR" sz="3200" dirty="0">
              <a:solidFill>
                <a:schemeClr val="bg1"/>
              </a:solidFill>
            </a:endParaRPr>
          </a:p>
          <a:p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5000" dirty="0"/>
              <a:t>Commerce international </a:t>
            </a:r>
          </a:p>
        </p:txBody>
      </p:sp>
    </p:spTree>
    <p:extLst>
      <p:ext uri="{BB962C8B-B14F-4D97-AF65-F5344CB8AC3E}">
        <p14:creationId xmlns:p14="http://schemas.microsoft.com/office/powerpoint/2010/main" val="392374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087200" y="2822400"/>
            <a:ext cx="7840800" cy="3488400"/>
          </a:xfrm>
        </p:spPr>
        <p:txBody>
          <a:bodyPr/>
          <a:lstStyle/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Chargé des relations internationales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Communication institutionnelle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Communication d’entreprise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Marketing international</a:t>
            </a:r>
          </a:p>
          <a:p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5000" dirty="0"/>
              <a:t>Communication</a:t>
            </a:r>
          </a:p>
        </p:txBody>
      </p:sp>
    </p:spTree>
    <p:extLst>
      <p:ext uri="{BB962C8B-B14F-4D97-AF65-F5344CB8AC3E}">
        <p14:creationId xmlns:p14="http://schemas.microsoft.com/office/powerpoint/2010/main" val="298196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087200" y="2822400"/>
            <a:ext cx="7840800" cy="3488400"/>
          </a:xfrm>
        </p:spPr>
        <p:txBody>
          <a:bodyPr/>
          <a:lstStyle/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Conseiller des Affaires Etrangères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Secrétaire de Chancellerie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Secrétaire des Affaires Etrangères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Attaché d’ambassade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Ambassadeur</a:t>
            </a:r>
          </a:p>
          <a:p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5000" dirty="0"/>
              <a:t>Diplomatie </a:t>
            </a:r>
          </a:p>
        </p:txBody>
      </p:sp>
    </p:spTree>
    <p:extLst>
      <p:ext uri="{BB962C8B-B14F-4D97-AF65-F5344CB8AC3E}">
        <p14:creationId xmlns:p14="http://schemas.microsoft.com/office/powerpoint/2010/main" val="218012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087200" y="2822400"/>
            <a:ext cx="7840800" cy="3488400"/>
          </a:xfrm>
        </p:spPr>
        <p:txBody>
          <a:bodyPr/>
          <a:lstStyle/>
          <a:p>
            <a:pPr lvl="0"/>
            <a:r>
              <a:rPr lang="fr-FR" sz="2400" b="0" dirty="0"/>
              <a:t>Professeur certifié </a:t>
            </a:r>
            <a:endParaRPr lang="fr-FR" sz="3200" b="0" dirty="0"/>
          </a:p>
          <a:p>
            <a:pPr lvl="0"/>
            <a:r>
              <a:rPr lang="fr-FR" sz="2400" b="0" dirty="0"/>
              <a:t>Professeur agrégé</a:t>
            </a:r>
            <a:endParaRPr lang="fr-FR" sz="3200" b="0" dirty="0"/>
          </a:p>
          <a:p>
            <a:pPr lvl="0"/>
            <a:r>
              <a:rPr lang="fr-FR" sz="2400" b="0" dirty="0"/>
              <a:t>Enseignant-chercheur </a:t>
            </a:r>
            <a:endParaRPr lang="fr-FR" sz="3200" b="0" dirty="0"/>
          </a:p>
          <a:p>
            <a:pPr lvl="0"/>
            <a:r>
              <a:rPr lang="fr-FR" sz="2400" b="0" dirty="0"/>
              <a:t>Formation d’adultes / professionnelle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1087200" y="615600"/>
            <a:ext cx="7840800" cy="1522800"/>
          </a:xfrm>
        </p:spPr>
        <p:txBody>
          <a:bodyPr/>
          <a:lstStyle/>
          <a:p>
            <a:r>
              <a:rPr lang="fr-FR" sz="5000" dirty="0"/>
              <a:t>Enseignement</a:t>
            </a:r>
          </a:p>
        </p:txBody>
      </p:sp>
    </p:spTree>
    <p:extLst>
      <p:ext uri="{BB962C8B-B14F-4D97-AF65-F5344CB8AC3E}">
        <p14:creationId xmlns:p14="http://schemas.microsoft.com/office/powerpoint/2010/main" val="144480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971600" y="3433346"/>
            <a:ext cx="7840800" cy="3488400"/>
          </a:xfrm>
        </p:spPr>
        <p:txBody>
          <a:bodyPr/>
          <a:lstStyle/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Collectivités locales et territoriales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Organisation des Nations Unies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Instances européennes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Ministère de l’Economie et des Finances (commerce, douanes, tourisme…)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971600" y="1474152"/>
            <a:ext cx="7840800" cy="1522800"/>
          </a:xfrm>
        </p:spPr>
        <p:txBody>
          <a:bodyPr/>
          <a:lstStyle/>
          <a:p>
            <a:pPr lvl="0"/>
            <a:r>
              <a:rPr lang="fr-FR" sz="4800" dirty="0"/>
              <a:t>Fonction publique, institutions internationales</a:t>
            </a:r>
          </a:p>
        </p:txBody>
      </p:sp>
    </p:spTree>
    <p:extLst>
      <p:ext uri="{BB962C8B-B14F-4D97-AF65-F5344CB8AC3E}">
        <p14:creationId xmlns:p14="http://schemas.microsoft.com/office/powerpoint/2010/main" val="406129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Votre parcours d’études</a:t>
            </a: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880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087200" y="2822400"/>
            <a:ext cx="7840800" cy="3488400"/>
          </a:xfrm>
        </p:spPr>
        <p:txBody>
          <a:bodyPr/>
          <a:lstStyle/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Logisticien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Organisateur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Coordinateur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1087200" y="615600"/>
            <a:ext cx="7840800" cy="1522800"/>
          </a:xfrm>
        </p:spPr>
        <p:txBody>
          <a:bodyPr/>
          <a:lstStyle/>
          <a:p>
            <a:r>
              <a:rPr lang="fr-FR" sz="5000" dirty="0"/>
              <a:t>Humanitaire, ONG</a:t>
            </a:r>
          </a:p>
        </p:txBody>
      </p:sp>
    </p:spTree>
    <p:extLst>
      <p:ext uri="{BB962C8B-B14F-4D97-AF65-F5344CB8AC3E}">
        <p14:creationId xmlns:p14="http://schemas.microsoft.com/office/powerpoint/2010/main" val="122533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087200" y="2822400"/>
            <a:ext cx="7840800" cy="3488400"/>
          </a:xfrm>
        </p:spPr>
        <p:txBody>
          <a:bodyPr/>
          <a:lstStyle/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Journaliste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Reporter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Correspondant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Presse spécialisée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1087200" y="615600"/>
            <a:ext cx="7840800" cy="1522800"/>
          </a:xfrm>
        </p:spPr>
        <p:txBody>
          <a:bodyPr/>
          <a:lstStyle/>
          <a:p>
            <a:pPr lvl="0"/>
            <a:r>
              <a:rPr lang="fr-FR" sz="5000" dirty="0"/>
              <a:t>Journalisme</a:t>
            </a:r>
          </a:p>
        </p:txBody>
      </p:sp>
    </p:spTree>
    <p:extLst>
      <p:ext uri="{BB962C8B-B14F-4D97-AF65-F5344CB8AC3E}">
        <p14:creationId xmlns:p14="http://schemas.microsoft.com/office/powerpoint/2010/main" val="245112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087200" y="2492896"/>
            <a:ext cx="7840800" cy="3488400"/>
          </a:xfrm>
        </p:spPr>
        <p:txBody>
          <a:bodyPr/>
          <a:lstStyle/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Chargé de clientèle internationale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Chef de produit touristique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Conseiller en office de tourisme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Guide-accompagnateur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Guide-interprète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Responsable d’hébergement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Responsable du développement à l’international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Steward / hôtesse de l’air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1087200" y="615600"/>
            <a:ext cx="7840800" cy="1522800"/>
          </a:xfrm>
        </p:spPr>
        <p:txBody>
          <a:bodyPr/>
          <a:lstStyle/>
          <a:p>
            <a:r>
              <a:rPr lang="fr-FR" sz="5000" dirty="0"/>
              <a:t>Tourisme</a:t>
            </a:r>
          </a:p>
        </p:txBody>
      </p:sp>
    </p:spTree>
    <p:extLst>
      <p:ext uri="{BB962C8B-B14F-4D97-AF65-F5344CB8AC3E}">
        <p14:creationId xmlns:p14="http://schemas.microsoft.com/office/powerpoint/2010/main" val="380979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087200" y="2852936"/>
            <a:ext cx="7840800" cy="3488400"/>
          </a:xfrm>
        </p:spPr>
        <p:txBody>
          <a:bodyPr/>
          <a:lstStyle/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Affréteur international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Chargé d’études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Logisticien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Responsable d’agence de transport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1087200" y="615600"/>
            <a:ext cx="7840800" cy="1522800"/>
          </a:xfrm>
        </p:spPr>
        <p:txBody>
          <a:bodyPr/>
          <a:lstStyle/>
          <a:p>
            <a:r>
              <a:rPr lang="fr-FR" sz="5000" dirty="0"/>
              <a:t>Transport, logistique</a:t>
            </a:r>
          </a:p>
        </p:txBody>
      </p:sp>
    </p:spTree>
    <p:extLst>
      <p:ext uri="{BB962C8B-B14F-4D97-AF65-F5344CB8AC3E}">
        <p14:creationId xmlns:p14="http://schemas.microsoft.com/office/powerpoint/2010/main" val="88535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087200" y="2852936"/>
            <a:ext cx="7840800" cy="3488400"/>
          </a:xfrm>
        </p:spPr>
        <p:txBody>
          <a:bodyPr/>
          <a:lstStyle/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Interprète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Traducteur (audiovisuel, expert, littéraire, juridique, etc.)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Lecteur-correcteur</a:t>
            </a:r>
          </a:p>
          <a:p>
            <a:pPr marL="1588" lvl="1" indent="0">
              <a:buNone/>
            </a:pPr>
            <a:r>
              <a:rPr lang="fr-FR" sz="2400" dirty="0">
                <a:solidFill>
                  <a:schemeClr val="bg1"/>
                </a:solidFill>
              </a:rPr>
              <a:t>Localisateur (informatique et multimédia)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1087200" y="615600"/>
            <a:ext cx="7840800" cy="1522800"/>
          </a:xfrm>
        </p:spPr>
        <p:txBody>
          <a:bodyPr/>
          <a:lstStyle/>
          <a:p>
            <a:pPr marL="1588" lvl="1" indent="0">
              <a:buNone/>
            </a:pPr>
            <a:r>
              <a:rPr lang="fr-FR" sz="5000" b="1" dirty="0">
                <a:solidFill>
                  <a:schemeClr val="bg1"/>
                </a:solidFill>
              </a:rPr>
              <a:t>Traduction, interprétariat</a:t>
            </a:r>
          </a:p>
        </p:txBody>
      </p:sp>
    </p:spTree>
    <p:extLst>
      <p:ext uri="{BB962C8B-B14F-4D97-AF65-F5344CB8AC3E}">
        <p14:creationId xmlns:p14="http://schemas.microsoft.com/office/powerpoint/2010/main" val="230460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15616" y="1710000"/>
            <a:ext cx="7840800" cy="856800"/>
          </a:xfrm>
        </p:spPr>
        <p:txBody>
          <a:bodyPr/>
          <a:lstStyle/>
          <a:p>
            <a:r>
              <a:rPr lang="fr-FR" dirty="0"/>
              <a:t>Horaires d’accueil des étudiants</a:t>
            </a:r>
            <a:r>
              <a:rPr lang="fr-FR" i="1" dirty="0"/>
              <a:t> </a:t>
            </a:r>
            <a:br>
              <a:rPr lang="fr-FR" i="1" dirty="0"/>
            </a:br>
            <a:r>
              <a:rPr lang="fr-FR" dirty="0"/>
              <a:t>bureau 409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15616" y="2499632"/>
            <a:ext cx="7840800" cy="34884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sz="2400" dirty="0"/>
              <a:t>Du lundi au vendredi de 9h à 12h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6A3A96-33CD-441D-BDBF-847BE42C5BE6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Présentation de la filière espagnol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852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64FE-C330-C14A-AD87-5245F1BB2514}" type="datetime1">
              <a:rPr lang="fr-FR" smtClean="0"/>
              <a:t>09/02/2022</a:t>
            </a:fld>
            <a:r>
              <a:rPr lang="fr-FR"/>
              <a:t> -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6A3A96-33CD-441D-BDBF-847BE42C5BE6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DU DOCUMENT</a:t>
            </a:r>
          </a:p>
        </p:txBody>
      </p:sp>
    </p:spTree>
    <p:extLst>
      <p:ext uri="{BB962C8B-B14F-4D97-AF65-F5344CB8AC3E}">
        <p14:creationId xmlns:p14="http://schemas.microsoft.com/office/powerpoint/2010/main" val="193592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réforme européenne du LMD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/>
              <a:t>L comme </a:t>
            </a:r>
            <a:r>
              <a:rPr lang="fr-FR" sz="2400" b="1" i="1" u="sng" dirty="0"/>
              <a:t>L</a:t>
            </a:r>
            <a:r>
              <a:rPr lang="fr-FR" sz="2400" b="1" i="1" dirty="0"/>
              <a:t>icence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/>
              <a:t>M comme </a:t>
            </a:r>
            <a:r>
              <a:rPr lang="fr-FR" sz="2400" b="1" i="1" u="sng" dirty="0"/>
              <a:t>M</a:t>
            </a:r>
            <a:r>
              <a:rPr lang="fr-FR" sz="2400" b="1" i="1" dirty="0"/>
              <a:t>aster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/>
              <a:t>D comme </a:t>
            </a:r>
            <a:r>
              <a:rPr lang="fr-FR" sz="2400" b="1" i="1" u="sng" dirty="0"/>
              <a:t>D</a:t>
            </a:r>
            <a:r>
              <a:rPr lang="fr-FR" sz="2400" b="1" i="1" dirty="0"/>
              <a:t>octorat</a:t>
            </a:r>
          </a:p>
        </p:txBody>
      </p:sp>
    </p:spTree>
    <p:extLst>
      <p:ext uri="{BB962C8B-B14F-4D97-AF65-F5344CB8AC3E}">
        <p14:creationId xmlns:p14="http://schemas.microsoft.com/office/powerpoint/2010/main" val="223686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Fonctionnement du LMD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Clr>
                <a:schemeClr val="accent1"/>
              </a:buClr>
              <a:buFont typeface="Arial"/>
              <a:buChar char="•"/>
            </a:pPr>
            <a:r>
              <a:rPr lang="fr-FR" sz="2400" b="1" dirty="0"/>
              <a:t>Un </a:t>
            </a:r>
            <a:r>
              <a:rPr lang="fr-FR" sz="2400" b="1" u="sng" dirty="0"/>
              <a:t>plan d’études européen</a:t>
            </a:r>
            <a:r>
              <a:rPr lang="fr-FR" sz="2400" b="1" dirty="0"/>
              <a:t>, valable pour </a:t>
            </a:r>
            <a:r>
              <a:rPr lang="fr-FR" sz="2400" b="1" dirty="0" smtClean="0"/>
              <a:t>tous les pays </a:t>
            </a:r>
            <a:r>
              <a:rPr lang="fr-FR" sz="2400" b="1" dirty="0"/>
              <a:t>de l’Union Européenne</a:t>
            </a:r>
          </a:p>
          <a:p>
            <a:pPr marL="400050" indent="-400050">
              <a:buClr>
                <a:schemeClr val="accent1"/>
              </a:buClr>
              <a:buFont typeface="Arial"/>
              <a:buChar char="•"/>
            </a:pPr>
            <a:r>
              <a:rPr lang="fr-FR" sz="2400" b="1" dirty="0"/>
              <a:t>Basé sur des </a:t>
            </a:r>
            <a:r>
              <a:rPr lang="fr-FR" sz="2400" b="1" u="sng" dirty="0"/>
              <a:t>crédits</a:t>
            </a:r>
            <a:r>
              <a:rPr lang="fr-FR" sz="2400" b="1" dirty="0"/>
              <a:t> ou </a:t>
            </a:r>
            <a:r>
              <a:rPr lang="fr-FR" sz="2400" b="1" u="sng" dirty="0"/>
              <a:t>ECTS</a:t>
            </a:r>
            <a:r>
              <a:rPr lang="fr-FR" sz="2400" b="1" dirty="0"/>
              <a:t> acquis pour chaque matière obtenue aux examens</a:t>
            </a:r>
          </a:p>
          <a:p>
            <a:pPr marL="400050" indent="-400050">
              <a:buClr>
                <a:schemeClr val="accent1"/>
              </a:buClr>
              <a:buFont typeface="Arial"/>
              <a:buChar char="•"/>
            </a:pPr>
            <a:r>
              <a:rPr lang="fr-FR" sz="2400" b="1" dirty="0"/>
              <a:t>Basé sur une </a:t>
            </a:r>
            <a:r>
              <a:rPr lang="fr-FR" sz="2400" b="1" u="sng" dirty="0" err="1"/>
              <a:t>semestrialisation</a:t>
            </a:r>
            <a:r>
              <a:rPr lang="fr-FR" sz="2400" b="1" dirty="0"/>
              <a:t> des études (année divisée en deux semestres)</a:t>
            </a:r>
          </a:p>
          <a:p>
            <a:pPr marL="400050" indent="-400050">
              <a:buClr>
                <a:schemeClr val="accent1"/>
              </a:buClr>
              <a:buFont typeface="Arial"/>
              <a:buChar char="•"/>
            </a:pPr>
            <a:r>
              <a:rPr lang="fr-FR" sz="2400" b="1" dirty="0"/>
              <a:t>Chaque semestre est validé par des </a:t>
            </a:r>
            <a:r>
              <a:rPr lang="fr-FR" sz="2400" b="1" u="sng" dirty="0"/>
              <a:t>examens terminaux</a:t>
            </a:r>
            <a:r>
              <a:rPr lang="fr-FR" sz="2400" b="1" dirty="0"/>
              <a:t> (ou partiels)</a:t>
            </a:r>
            <a:endParaRPr lang="fr-FR" sz="2400" b="1" u="sng" dirty="0"/>
          </a:p>
        </p:txBody>
      </p:sp>
    </p:spTree>
    <p:extLst>
      <p:ext uri="{BB962C8B-B14F-4D97-AF65-F5344CB8AC3E}">
        <p14:creationId xmlns:p14="http://schemas.microsoft.com/office/powerpoint/2010/main" val="272467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Crédits (ECTS) et valorisation des études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Clr>
                <a:schemeClr val="accent1"/>
              </a:buClr>
              <a:buFont typeface="Arial"/>
              <a:buChar char="•"/>
            </a:pPr>
            <a:r>
              <a:rPr lang="fr-FR" sz="2400" b="1" dirty="0"/>
              <a:t>Un semestre entièrement acquis vaut 30 ECTS</a:t>
            </a:r>
          </a:p>
          <a:p>
            <a:pPr marL="400050" indent="-400050">
              <a:buClr>
                <a:schemeClr val="accent1"/>
              </a:buClr>
              <a:buFont typeface="Arial"/>
              <a:buChar char="•"/>
            </a:pPr>
            <a:r>
              <a:rPr lang="fr-FR" sz="2400" b="1" dirty="0"/>
              <a:t>Une année acquise vaut deux semestres, soit 60 ECTS</a:t>
            </a:r>
          </a:p>
          <a:p>
            <a:pPr marL="400050" indent="-400050">
              <a:buClr>
                <a:schemeClr val="accent1"/>
              </a:buClr>
              <a:buFont typeface="Arial"/>
              <a:buChar char="•"/>
            </a:pPr>
            <a:r>
              <a:rPr lang="fr-FR" sz="2400" b="1" dirty="0"/>
              <a:t>Les études de licence se font en trois ans et constituent le </a:t>
            </a:r>
            <a:r>
              <a:rPr lang="fr-FR" sz="2400" b="1" u="sng" dirty="0"/>
              <a:t>premier cycle</a:t>
            </a:r>
            <a:r>
              <a:rPr lang="fr-FR" sz="2400" b="1" dirty="0"/>
              <a:t>:</a:t>
            </a:r>
          </a:p>
          <a:p>
            <a:pPr marL="579438" lvl="1" indent="-400050">
              <a:buFont typeface="Arial"/>
              <a:buChar char="•"/>
            </a:pPr>
            <a:r>
              <a:rPr lang="fr-FR" sz="2400" b="1" dirty="0"/>
              <a:t>1</a:t>
            </a:r>
            <a:r>
              <a:rPr lang="fr-FR" sz="2400" b="1" baseline="30000" dirty="0"/>
              <a:t>e</a:t>
            </a:r>
            <a:r>
              <a:rPr lang="fr-FR" sz="2400" b="1" dirty="0"/>
              <a:t> année: L1</a:t>
            </a:r>
          </a:p>
          <a:p>
            <a:pPr marL="579438" lvl="1" indent="-400050">
              <a:buFont typeface="Arial"/>
              <a:buChar char="•"/>
            </a:pPr>
            <a:r>
              <a:rPr lang="fr-FR" sz="2400" b="1" dirty="0"/>
              <a:t>2</a:t>
            </a:r>
            <a:r>
              <a:rPr lang="fr-FR" sz="2400" b="1" baseline="30000" dirty="0"/>
              <a:t>e</a:t>
            </a:r>
            <a:r>
              <a:rPr lang="fr-FR" sz="2400" b="1" dirty="0"/>
              <a:t> année: L2           6 semestres, soit 180 ECTS</a:t>
            </a:r>
          </a:p>
          <a:p>
            <a:pPr marL="579438" lvl="1" indent="-400050">
              <a:buFont typeface="Arial"/>
              <a:buChar char="•"/>
            </a:pPr>
            <a:r>
              <a:rPr lang="fr-FR" sz="2400" b="1" dirty="0"/>
              <a:t>3</a:t>
            </a:r>
            <a:r>
              <a:rPr lang="fr-FR" sz="2400" b="1" baseline="30000" dirty="0"/>
              <a:t>e</a:t>
            </a:r>
            <a:r>
              <a:rPr lang="fr-FR" sz="2400" b="1" dirty="0"/>
              <a:t> année: L3</a:t>
            </a:r>
          </a:p>
        </p:txBody>
      </p:sp>
      <p:sp>
        <p:nvSpPr>
          <p:cNvPr id="2" name="Accolade fermante 1"/>
          <p:cNvSpPr/>
          <p:nvPr/>
        </p:nvSpPr>
        <p:spPr>
          <a:xfrm>
            <a:off x="3635896" y="5085184"/>
            <a:ext cx="576064" cy="1178174"/>
          </a:xfrm>
          <a:prstGeom prst="rightBrace">
            <a:avLst>
              <a:gd name="adj1" fmla="val 32330"/>
              <a:gd name="adj2" fmla="val 50000"/>
            </a:avLst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9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Parcoursup</a:t>
            </a:r>
            <a:r>
              <a:rPr lang="fr-FR" dirty="0"/>
              <a:t> : les étapes</a:t>
            </a: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087200" y="2822400"/>
            <a:ext cx="7661264" cy="3488400"/>
          </a:xfrm>
        </p:spPr>
        <p:txBody>
          <a:bodyPr/>
          <a:lstStyle/>
          <a:p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20 janvier - </a:t>
            </a:r>
            <a:r>
              <a:rPr lang="fr-FR" dirty="0" smtClean="0"/>
              <a:t>29 </a:t>
            </a:r>
            <a:r>
              <a:rPr lang="fr-FR" dirty="0"/>
              <a:t>mars : phase de saisie des vœux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30 mars - 7 avril </a:t>
            </a:r>
            <a:r>
              <a:rPr lang="fr-FR" dirty="0"/>
              <a:t>: </a:t>
            </a:r>
            <a:r>
              <a:rPr lang="fr-FR" dirty="0" smtClean="0"/>
              <a:t>Finalisation du dossier et confirmation des vœux</a:t>
            </a: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2 </a:t>
            </a:r>
            <a:r>
              <a:rPr lang="fr-FR" dirty="0"/>
              <a:t>juin </a:t>
            </a:r>
            <a:r>
              <a:rPr lang="fr-FR" dirty="0" smtClean="0"/>
              <a:t>- 15 juillet </a:t>
            </a:r>
            <a:r>
              <a:rPr lang="fr-FR" dirty="0"/>
              <a:t>: phase </a:t>
            </a:r>
            <a:r>
              <a:rPr lang="fr-FR" dirty="0" smtClean="0"/>
              <a:t>d’admission principale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23 </a:t>
            </a:r>
            <a:r>
              <a:rPr lang="fr-FR" smtClean="0"/>
              <a:t>juin - </a:t>
            </a:r>
            <a:r>
              <a:rPr lang="fr-FR" dirty="0" smtClean="0"/>
              <a:t>16 septembre : phase d’admission complémentaire </a:t>
            </a:r>
            <a:r>
              <a:rPr lang="fr-FR" dirty="0"/>
              <a:t>(</a:t>
            </a:r>
            <a:r>
              <a:rPr lang="fr-FR" i="1" dirty="0"/>
              <a:t>si vous n’avez pas reçu de proposition d’admission en phase principale</a:t>
            </a:r>
            <a:r>
              <a:rPr lang="fr-FR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Plus d’informations sur </a:t>
            </a:r>
            <a:r>
              <a:rPr lang="fr-FR" u="sng" dirty="0"/>
              <a:t>parcoursup.fr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916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Enseignements de la licence espagnol</a:t>
            </a: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Fiches d’Inscription Pédagogique (IP)</a:t>
            </a:r>
            <a:endParaRPr lang="fr-FR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Unités d’Enseignement (UE)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Cours Magistral (CM)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Travaux Dirigés (TD)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Contrôle Continu (CC)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Examen Terminal (ET)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987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83036-DF04-4B4D-9224-561C8AEBECDD}" type="datetime1">
              <a:rPr lang="fr-FR" smtClean="0"/>
              <a:t>09/02/2022</a:t>
            </a:fld>
            <a:r>
              <a:rPr lang="fr-FR"/>
              <a:t> -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DU DOCUMENT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A586-79D9-493E-9ED4-6B80D611E5F8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7542670-2F71-45EB-8570-513C5CF963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40" y="1196752"/>
            <a:ext cx="8208912" cy="553684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7542670-2F71-45EB-8570-513C5CF963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43124"/>
            <a:ext cx="8856983" cy="6125024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07504" y="476672"/>
            <a:ext cx="8928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Fiche IP avec les matières du premier semestre de L1 :</a:t>
            </a:r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37851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83036-DF04-4B4D-9224-561C8AEBECDD}" type="datetime1">
              <a:rPr lang="fr-FR" smtClean="0"/>
              <a:t>09/02/2022</a:t>
            </a:fld>
            <a:r>
              <a:rPr lang="fr-FR"/>
              <a:t> -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DU DOCUMENT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A586-79D9-493E-9ED4-6B80D611E5F8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AF00C02-7CFA-4FAB-90CA-1A1E888F5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1758"/>
            <a:ext cx="9144000" cy="3434484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763688" y="548680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Gros plan sur les matières obligatoires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620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Diapositive 1 - &amp;quot;Titre sur 1 ou&amp;#x0D;&amp;#x0A;2 lignes maximum&amp;quot;&quot;/&gt;&lt;property id=&quot;20307&quot; value=&quot;256&quot;/&gt;&lt;/object&gt;&lt;object type=&quot;3&quot; unique_id=&quot;10005&quot;&gt;&lt;property id=&quot;20148&quot; value=&quot;5&quot;/&gt;&lt;property id=&quot;20300&quot; value=&quot;Diapositive 2 - &amp;quot;Sommaire&amp;quot;&quot;/&gt;&lt;property id=&quot;20307&quot; value=&quot;257&quot;/&gt;&lt;/object&gt;&lt;object type=&quot;3&quot; unique_id=&quot;10006&quot;&gt;&lt;property id=&quot;20148&quot; value=&quot;5&quot;/&gt;&lt;property id=&quot;20300&quot; value=&quot;Diapositive 3 - &amp;quot;Nom du chapitre&amp;quot;&quot;/&gt;&lt;property id=&quot;20307&quot; value=&quot;258&quot;/&gt;&lt;/object&gt;&lt;object type=&quot;3&quot; unique_id=&quot;10007&quot;&gt;&lt;property id=&quot;20148&quot; value=&quot;5&quot;/&gt;&lt;property id=&quot;20300&quot; value=&quot;Diapositive 4 - &amp;quot;Titre de la page&amp;quot;&quot;/&gt;&lt;property id=&quot;20307&quot; value=&quot;260&quot;/&gt;&lt;/object&gt;&lt;object type=&quot;3&quot; unique_id=&quot;10008&quot;&gt;&lt;property id=&quot;20148&quot; value=&quot;5&quot;/&gt;&lt;property id=&quot;20300&quot; value=&quot;Diapositive 5 - &amp;quot;Titre de la page&amp;quot;&quot;/&gt;&lt;property id=&quot;20307&quot; value=&quot;259&quot;/&gt;&lt;/object&gt;&lt;object type=&quot;3&quot; unique_id=&quot;10009&quot;&gt;&lt;property id=&quot;20148&quot; value=&quot;5&quot;/&gt;&lt;property id=&quot;20300&quot; value=&quot;Diapositive 6 - &amp;quot;Merci&amp;quot;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Modèle par défaut">
  <a:themeElements>
    <a:clrScheme name="UVSQ">
      <a:dk1>
        <a:srgbClr val="000000"/>
      </a:dk1>
      <a:lt1>
        <a:srgbClr val="FFFFFF"/>
      </a:lt1>
      <a:dk2>
        <a:srgbClr val="000000"/>
      </a:dk2>
      <a:lt2>
        <a:srgbClr val="6F6F6E"/>
      </a:lt2>
      <a:accent1>
        <a:srgbClr val="0092BB"/>
      </a:accent1>
      <a:accent2>
        <a:srgbClr val="77AD1C"/>
      </a:accent2>
      <a:accent3>
        <a:srgbClr val="FFFFFF"/>
      </a:accent3>
      <a:accent4>
        <a:srgbClr val="000000"/>
      </a:accent4>
      <a:accent5>
        <a:srgbClr val="BDBAD2"/>
      </a:accent5>
      <a:accent6>
        <a:srgbClr val="CD5E4D"/>
      </a:accent6>
      <a:hlink>
        <a:srgbClr val="756EAC"/>
      </a:hlink>
      <a:folHlink>
        <a:srgbClr val="E26856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6F6F6E"/>
        </a:lt2>
        <a:accent1>
          <a:srgbClr val="756EAC"/>
        </a:accent1>
        <a:accent2>
          <a:srgbClr val="E26856"/>
        </a:accent2>
        <a:accent3>
          <a:srgbClr val="FFFFFF"/>
        </a:accent3>
        <a:accent4>
          <a:srgbClr val="000000"/>
        </a:accent4>
        <a:accent5>
          <a:srgbClr val="BDBAD2"/>
        </a:accent5>
        <a:accent6>
          <a:srgbClr val="CD5E4D"/>
        </a:accent6>
        <a:hlink>
          <a:srgbClr val="0092BB"/>
        </a:hlink>
        <a:folHlink>
          <a:srgbClr val="77AD1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976</TotalTime>
  <Words>572</Words>
  <Application>Microsoft Office PowerPoint</Application>
  <PresentationFormat>Affichage à l'écran (4:3)</PresentationFormat>
  <Paragraphs>158</Paragraphs>
  <Slides>26</Slides>
  <Notes>19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8" baseType="lpstr">
      <vt:lpstr>Arial</vt:lpstr>
      <vt:lpstr>Modèle par défaut</vt:lpstr>
      <vt:lpstr>Présentation du parcours espagnol Licence L.L.C.E.R., 1ère année</vt:lpstr>
      <vt:lpstr>Votre parcours d’études</vt:lpstr>
      <vt:lpstr>La réforme européenne du LMD</vt:lpstr>
      <vt:lpstr>Fonctionnement du LMD</vt:lpstr>
      <vt:lpstr>Crédits (ECTS) et valorisation des études</vt:lpstr>
      <vt:lpstr>Parcoursup : les étapes</vt:lpstr>
      <vt:lpstr>Enseignements de la licence espagnol</vt:lpstr>
      <vt:lpstr>Présentation PowerPoint</vt:lpstr>
      <vt:lpstr>Présentation PowerPoint</vt:lpstr>
      <vt:lpstr>Présentation PowerPoint</vt:lpstr>
      <vt:lpstr>Pour plus d’informations</vt:lpstr>
      <vt:lpstr>Vos contacts</vt:lpstr>
      <vt:lpstr>Poursuite d’études et débouchés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Horaires d’accueil des étudiants  bureau 409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Sabrina</dc:creator>
  <cp:lastModifiedBy>Carole Mendy</cp:lastModifiedBy>
  <cp:revision>156</cp:revision>
  <dcterms:created xsi:type="dcterms:W3CDTF">2011-09-21T14:49:51Z</dcterms:created>
  <dcterms:modified xsi:type="dcterms:W3CDTF">2022-02-09T12:32:08Z</dcterms:modified>
</cp:coreProperties>
</file>